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80" r:id="rId3"/>
  </p:sldMasterIdLst>
  <p:sldIdLst>
    <p:sldId id="257" r:id="rId4"/>
    <p:sldId id="266" r:id="rId5"/>
    <p:sldId id="267" r:id="rId6"/>
    <p:sldId id="259" r:id="rId7"/>
    <p:sldId id="261" r:id="rId8"/>
    <p:sldId id="262" r:id="rId9"/>
    <p:sldId id="258" r:id="rId10"/>
    <p:sldId id="263" r:id="rId11"/>
    <p:sldId id="269" r:id="rId12"/>
    <p:sldId id="264" r:id="rId13"/>
    <p:sldId id="265" r:id="rId14"/>
    <p:sldId id="270" r:id="rId15"/>
    <p:sldId id="271" r:id="rId16"/>
    <p:sldId id="278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2255574" y="-6800"/>
            <a:ext cx="9715500" cy="536875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589" y="4005065"/>
            <a:ext cx="4320283" cy="1536172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8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5541235"/>
            <a:ext cx="4320283" cy="67207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867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2438399" y="-6799"/>
            <a:ext cx="9715500" cy="5347457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2289665" y="466503"/>
            <a:ext cx="9654747" cy="4993767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2584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48680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768227" y="695936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13" y="3185733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112224" y="3332989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34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030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911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97" y="1630695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88289" y="1814893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567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800" y="1316766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11696" y="5682850"/>
            <a:ext cx="11568608" cy="722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13786" y="1873324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452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354400" y="627275"/>
            <a:ext cx="3360000" cy="33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94440" y="4089360"/>
            <a:ext cx="2219961" cy="2219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812477" y="1773170"/>
            <a:ext cx="2219799" cy="2214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3176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9403" y="1508787"/>
            <a:ext cx="5376597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9403" y="4389107"/>
            <a:ext cx="5376597" cy="1920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657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0000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8103632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91816" y="480001"/>
            <a:ext cx="3600000" cy="5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5993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159896" y="2492896"/>
            <a:ext cx="1872208" cy="1872208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1466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7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6785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44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216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72000" y="2468896"/>
            <a:ext cx="2976000" cy="38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461888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110731" y="0"/>
            <a:ext cx="3048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144000" y="931704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10731" y="3438142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63172" y="932723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3439160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35542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51280" y="1699523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00220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842831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851280" y="3952861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500220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842831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696861"/>
            <a:ext cx="4859363" cy="45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4518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101075"/>
            <a:ext cx="12192000" cy="2208245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582326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35041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09320"/>
            <a:ext cx="1219200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6211360"/>
            <a:ext cx="121920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240854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6189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11691" y="2564904"/>
            <a:ext cx="8880309" cy="17281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303363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049720" y="1400096"/>
            <a:ext cx="3974251" cy="3974251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87427" y="2908905"/>
            <a:ext cx="6604573" cy="63143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587427" y="3540340"/>
            <a:ext cx="66045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9291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11691" y="2564904"/>
            <a:ext cx="8880309" cy="17281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303363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049720" y="1400096"/>
            <a:ext cx="3974251" cy="3974251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87427" y="2908905"/>
            <a:ext cx="6604573" cy="63143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587427" y="3540340"/>
            <a:ext cx="660457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25004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72501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993020" y="6762"/>
            <a:ext cx="1859661" cy="686391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3470022" y="-4713"/>
            <a:ext cx="1527735" cy="687327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27862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7146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7378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1"/>
            <a:ext cx="10515465" cy="686860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392" y="164638"/>
            <a:ext cx="1156860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932723"/>
            <a:ext cx="1156860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0748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04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85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5662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27721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8977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5183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253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91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2" r:id="rId3"/>
    <p:sldLayoutId id="2147483683" r:id="rId4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864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644" y="5206983"/>
            <a:ext cx="5952661" cy="768084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659" y="4507725"/>
            <a:ext cx="784259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 latinLnBrk="1"/>
            <a:r>
              <a:rPr lang="hu-HU" altLang="ko-KR" sz="1867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Az államháztartás és a gazdálkodó szervezetek kapcsolata</a:t>
            </a:r>
            <a:endParaRPr lang="ko-KR" altLang="en-US" sz="1867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48683" y="1"/>
            <a:ext cx="759717" cy="68580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728741" y="0"/>
            <a:ext cx="1814864" cy="68580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48682" y="0"/>
            <a:ext cx="1818143" cy="68580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9" y="4773149"/>
            <a:ext cx="3242065" cy="9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5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197296" y="667388"/>
            <a:ext cx="78089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AZ ÁLLAMHÁZTARTÁS ALRENDSZEREI</a:t>
            </a:r>
            <a:endParaRPr lang="hu-HU" sz="3200" dirty="0">
              <a:solidFill>
                <a:schemeClr val="accent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338314" y="2800989"/>
            <a:ext cx="10108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/>
              <a:t>	I.						II.</a:t>
            </a:r>
          </a:p>
          <a:p>
            <a:r>
              <a:rPr lang="hu-HU" sz="2400" dirty="0" smtClean="0"/>
              <a:t>Központi alrendszer				Helyi/önkormányzati alrendszer </a:t>
            </a:r>
            <a:endParaRPr lang="hu-HU" sz="2400" dirty="0"/>
          </a:p>
        </p:txBody>
      </p:sp>
      <p:sp>
        <p:nvSpPr>
          <p:cNvPr id="6" name="Lefelé nyíl 5"/>
          <p:cNvSpPr/>
          <p:nvPr/>
        </p:nvSpPr>
        <p:spPr>
          <a:xfrm>
            <a:off x="3897745" y="1394691"/>
            <a:ext cx="544946" cy="1237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Lefelé nyíl 6"/>
          <p:cNvSpPr/>
          <p:nvPr/>
        </p:nvSpPr>
        <p:spPr>
          <a:xfrm>
            <a:off x="7753927" y="1394690"/>
            <a:ext cx="544946" cy="1237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4114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2050471" y="2172962"/>
            <a:ext cx="95504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/>
              <a:t>Az állam feladatait a költségvetés segítségével látja el, ez a végrehajtó hatalom pénzügyi terve.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819885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682386" y="1443243"/>
            <a:ext cx="79277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A KÖLTSÉGVETÉSI MÉRLEG MILYEN LEHET?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265717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487054" y="2699435"/>
            <a:ext cx="96150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dirty="0" smtClean="0"/>
              <a:t>A </a:t>
            </a:r>
            <a:r>
              <a:rPr lang="hu-HU" sz="3600" dirty="0" smtClean="0"/>
              <a:t>fejezetek</a:t>
            </a:r>
            <a:r>
              <a:rPr lang="hu-HU" sz="3200" dirty="0" smtClean="0"/>
              <a:t>……………… tagolódása címek alcímek jogcímcsoportok jogcímek címek címrendet képeznek</a:t>
            </a:r>
            <a:endParaRPr lang="hu-HU" sz="3200" dirty="0"/>
          </a:p>
        </p:txBody>
      </p:sp>
      <p:sp>
        <p:nvSpPr>
          <p:cNvPr id="3" name="Téglalap 2"/>
          <p:cNvSpPr/>
          <p:nvPr/>
        </p:nvSpPr>
        <p:spPr>
          <a:xfrm>
            <a:off x="1173019" y="49194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A központi költségvetés felépítése</a:t>
            </a:r>
            <a:endParaRPr lang="hu-HU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60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/>
          <a:srcRect l="17943" t="22030" r="17557" b="10040"/>
          <a:stretch/>
        </p:blipFill>
        <p:spPr>
          <a:xfrm>
            <a:off x="636276" y="0"/>
            <a:ext cx="11307518" cy="6698591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7324437" y="83127"/>
            <a:ext cx="395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*2020. Augusztus végi állapot szerint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3620655" y="6077527"/>
            <a:ext cx="7832436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7136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422399" y="1009181"/>
            <a:ext cx="81649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4000" dirty="0" smtClean="0"/>
              <a:t>A központi költségvetés tervezése </a:t>
            </a:r>
          </a:p>
          <a:p>
            <a:endParaRPr lang="hu-HU" sz="4000" dirty="0"/>
          </a:p>
          <a:p>
            <a:r>
              <a:rPr lang="hu-HU" sz="4000" dirty="0" smtClean="0"/>
              <a:t>és </a:t>
            </a:r>
          </a:p>
          <a:p>
            <a:endParaRPr lang="hu-HU" sz="4000" dirty="0"/>
          </a:p>
          <a:p>
            <a:r>
              <a:rPr lang="hu-HU" sz="4000" dirty="0" smtClean="0"/>
              <a:t>elfogadása - felhatalmazás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765755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985818" y="1055499"/>
            <a:ext cx="944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600" dirty="0" smtClean="0">
                <a:solidFill>
                  <a:schemeClr val="accent1"/>
                </a:solidFill>
              </a:rPr>
              <a:t>Főbb költségvetési bevételek </a:t>
            </a:r>
          </a:p>
          <a:p>
            <a:r>
              <a:rPr lang="hu-HU" sz="2800" dirty="0" smtClean="0"/>
              <a:t> Adók, </a:t>
            </a:r>
          </a:p>
          <a:p>
            <a:r>
              <a:rPr lang="hu-HU" sz="2800" dirty="0" smtClean="0"/>
              <a:t> járulékok </a:t>
            </a:r>
          </a:p>
          <a:p>
            <a:r>
              <a:rPr lang="hu-HU" sz="2800" dirty="0" smtClean="0"/>
              <a:t> kezesség-visszatérülés </a:t>
            </a:r>
          </a:p>
          <a:p>
            <a:r>
              <a:rPr lang="hu-HU" sz="2800" dirty="0" smtClean="0"/>
              <a:t> bírságbevételek </a:t>
            </a:r>
          </a:p>
          <a:p>
            <a:r>
              <a:rPr lang="hu-HU" sz="2800" dirty="0" smtClean="0"/>
              <a:t> termékdíjak </a:t>
            </a:r>
          </a:p>
          <a:p>
            <a:r>
              <a:rPr lang="hu-HU" sz="2800" dirty="0" smtClean="0"/>
              <a:t> megtett úttal arányos </a:t>
            </a:r>
            <a:r>
              <a:rPr lang="hu-HU" sz="2800" dirty="0" err="1" smtClean="0"/>
              <a:t>útdíj</a:t>
            </a:r>
            <a:r>
              <a:rPr lang="hu-HU" sz="2800" dirty="0" smtClean="0"/>
              <a:t> </a:t>
            </a:r>
          </a:p>
          <a:p>
            <a:r>
              <a:rPr lang="hu-HU" sz="2800" dirty="0" smtClean="0"/>
              <a:t> hulladéklerakási járulékból származó bevételek, </a:t>
            </a:r>
          </a:p>
          <a:p>
            <a:r>
              <a:rPr lang="hu-HU" sz="2800" dirty="0" smtClean="0"/>
              <a:t> Uniós bevételek </a:t>
            </a:r>
          </a:p>
          <a:p>
            <a:r>
              <a:rPr lang="hu-HU" sz="2800" dirty="0" smtClean="0"/>
              <a:t> Költségvetési befizetések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23644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625599" y="1129484"/>
            <a:ext cx="1033549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KÖLTSÉGVETÉSI KIADÁSOK KÜLÖNÖSEN: </a:t>
            </a:r>
          </a:p>
          <a:p>
            <a:endParaRPr lang="hu-HU" sz="2800" dirty="0" smtClean="0">
              <a:solidFill>
                <a:schemeClr val="accent1"/>
              </a:solidFill>
            </a:endParaRPr>
          </a:p>
          <a:p>
            <a:r>
              <a:rPr lang="hu-HU" sz="2400" dirty="0" smtClean="0"/>
              <a:t> Lakástámogatás </a:t>
            </a:r>
          </a:p>
          <a:p>
            <a:r>
              <a:rPr lang="hu-HU" sz="2400" dirty="0" smtClean="0"/>
              <a:t> Követeléskezelés költségei </a:t>
            </a:r>
          </a:p>
          <a:p>
            <a:r>
              <a:rPr lang="hu-HU" sz="2400" dirty="0" smtClean="0"/>
              <a:t> Alapok támogatása </a:t>
            </a:r>
          </a:p>
          <a:p>
            <a:r>
              <a:rPr lang="hu-HU" sz="2400" dirty="0" smtClean="0"/>
              <a:t> Ügyfélnek visszajáró vámbiztosíték, egyéb vámvisszatérítések </a:t>
            </a:r>
          </a:p>
          <a:p>
            <a:r>
              <a:rPr lang="hu-HU" sz="2400" dirty="0" smtClean="0"/>
              <a:t> Felszámolásokkal kapcsolatos kiadások Szanálással kapcsolatos kiadások </a:t>
            </a:r>
          </a:p>
          <a:p>
            <a:r>
              <a:rPr lang="hu-HU" sz="2400" dirty="0" smtClean="0"/>
              <a:t> Ügyfélnek visszajáró vámbiztosíték, egyéb vámvisszatérítések </a:t>
            </a:r>
          </a:p>
          <a:p>
            <a:r>
              <a:rPr lang="hu-HU" sz="2400" dirty="0" smtClean="0"/>
              <a:t> Hozzájárulás az EU költségvetéséhez 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6000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126836" y="1277218"/>
            <a:ext cx="106310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KÖLTSÉGVETÉSI TÁMOGATÁSOK </a:t>
            </a:r>
          </a:p>
          <a:p>
            <a:r>
              <a:rPr lang="hu-HU" sz="2800" dirty="0" smtClean="0"/>
              <a:t>Az államháztartás alrendszerei terhére </a:t>
            </a:r>
          </a:p>
          <a:p>
            <a:endParaRPr lang="hu-HU" sz="2800" dirty="0" smtClean="0"/>
          </a:p>
          <a:p>
            <a:r>
              <a:rPr lang="hu-HU" sz="2800" dirty="0" smtClean="0"/>
              <a:t> közigazgatási hatósági határozattal vagy hatósági szerződéssel, </a:t>
            </a:r>
          </a:p>
          <a:p>
            <a:r>
              <a:rPr lang="hu-HU" sz="2800" dirty="0" smtClean="0"/>
              <a:t> támogatói okirattal vagy támogatási szerződéssel </a:t>
            </a:r>
          </a:p>
          <a:p>
            <a:r>
              <a:rPr lang="hu-HU" sz="2800" dirty="0" smtClean="0"/>
              <a:t> jogszabály vagy egyedi döntés AZAZ támogatási döntés alapján, pályázati úton vagy pályázati rendszeren kívül nyújtható.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826508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l="26715" t="24684" r="25506" b="9763"/>
          <a:stretch/>
        </p:blipFill>
        <p:spPr>
          <a:xfrm>
            <a:off x="1847272" y="175525"/>
            <a:ext cx="8562110" cy="660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hu-HU" sz="2000" dirty="0"/>
              <a:t>A gazdálkodó szervezetek hogyan kapcsolódnak </a:t>
            </a:r>
            <a:endParaRPr lang="hu-HU" sz="2000" dirty="0" smtClean="0"/>
          </a:p>
          <a:p>
            <a:pPr algn="ctr"/>
            <a:r>
              <a:rPr lang="hu-HU" sz="2000" dirty="0" smtClean="0"/>
              <a:t>az </a:t>
            </a:r>
            <a:r>
              <a:rPr lang="hu-HU" sz="2000" dirty="0"/>
              <a:t>államháztartáshoz?</a:t>
            </a:r>
            <a:endParaRPr lang="ko-KR" altLang="en-US" sz="2000" dirty="0">
              <a:latin typeface="+mj-lt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4104" y="5916460"/>
            <a:ext cx="576064" cy="6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08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41154" y="510370"/>
            <a:ext cx="9499716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/>
              <a:t>Költségvetési támogatás annak nyújtható aki/amely</a:t>
            </a:r>
          </a:p>
          <a:p>
            <a:endParaRPr lang="hu-HU" sz="3200" dirty="0"/>
          </a:p>
          <a:p>
            <a:endParaRPr lang="hu-HU" sz="3200" dirty="0" smtClean="0"/>
          </a:p>
          <a:p>
            <a:endParaRPr lang="hu-HU" sz="3200" dirty="0"/>
          </a:p>
          <a:p>
            <a:endParaRPr lang="hu-HU" sz="3200" dirty="0" smtClean="0"/>
          </a:p>
          <a:p>
            <a:r>
              <a:rPr lang="hu-HU" sz="3200" dirty="0" smtClean="0"/>
              <a:t>Kritériumok:</a:t>
            </a:r>
          </a:p>
          <a:p>
            <a:r>
              <a:rPr lang="hu-HU" sz="3200" dirty="0" smtClean="0"/>
              <a:t>1.</a:t>
            </a:r>
          </a:p>
          <a:p>
            <a:r>
              <a:rPr lang="hu-HU" sz="3200" dirty="0" smtClean="0"/>
              <a:t>2.</a:t>
            </a:r>
          </a:p>
          <a:p>
            <a:r>
              <a:rPr lang="hu-HU" sz="3200" dirty="0" smtClean="0"/>
              <a:t>3.</a:t>
            </a:r>
          </a:p>
          <a:p>
            <a:r>
              <a:rPr lang="hu-HU" sz="3200" dirty="0" smtClean="0"/>
              <a:t>4.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99979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228436" y="436571"/>
            <a:ext cx="101784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Ha a költségvetési támogatás igénybevétele jogosulatlan, jogszabálysértő vagy nem rendeltetésszerű a felhasználása ?</a:t>
            </a:r>
          </a:p>
          <a:p>
            <a:endParaRPr lang="hu-HU" sz="2800" dirty="0">
              <a:solidFill>
                <a:schemeClr val="accent1"/>
              </a:solidFill>
            </a:endParaRPr>
          </a:p>
          <a:p>
            <a:endParaRPr lang="hu-HU" sz="2800" dirty="0" smtClean="0">
              <a:solidFill>
                <a:schemeClr val="accent1"/>
              </a:solidFill>
            </a:endParaRPr>
          </a:p>
          <a:p>
            <a:r>
              <a:rPr lang="hu-HU" sz="2800" dirty="0" smtClean="0">
                <a:solidFill>
                  <a:schemeClr val="accent1"/>
                </a:solidFill>
              </a:rPr>
              <a:t>1.</a:t>
            </a:r>
          </a:p>
          <a:p>
            <a:r>
              <a:rPr lang="hu-HU" sz="2800" dirty="0" smtClean="0">
                <a:solidFill>
                  <a:schemeClr val="accent1"/>
                </a:solidFill>
              </a:rPr>
              <a:t>2.</a:t>
            </a:r>
          </a:p>
          <a:p>
            <a:r>
              <a:rPr lang="hu-HU" sz="2800" dirty="0" smtClean="0">
                <a:solidFill>
                  <a:schemeClr val="accent1"/>
                </a:solidFill>
              </a:rPr>
              <a:t>3.</a:t>
            </a:r>
            <a:endParaRPr lang="hu-HU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2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007435" y="805980"/>
            <a:ext cx="10160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Költségvetési törvény végrehajtása a kormány által</a:t>
            </a:r>
          </a:p>
          <a:p>
            <a:endParaRPr lang="hu-HU" sz="3200" dirty="0"/>
          </a:p>
          <a:p>
            <a:r>
              <a:rPr lang="hu-HU" sz="3200" dirty="0" smtClean="0"/>
              <a:t> </a:t>
            </a:r>
          </a:p>
          <a:p>
            <a:r>
              <a:rPr lang="hu-HU" sz="3200" dirty="0" smtClean="0"/>
              <a:t>1. </a:t>
            </a:r>
          </a:p>
          <a:p>
            <a:r>
              <a:rPr lang="hu-HU" sz="3200" dirty="0" smtClean="0"/>
              <a:t>2.</a:t>
            </a:r>
          </a:p>
          <a:p>
            <a:r>
              <a:rPr lang="hu-HU" sz="3200" dirty="0" smtClean="0"/>
              <a:t>3.</a:t>
            </a:r>
          </a:p>
          <a:p>
            <a:r>
              <a:rPr lang="hu-HU" sz="3200" dirty="0" smtClean="0"/>
              <a:t>4.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919390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4342694" y="344115"/>
            <a:ext cx="3629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/>
              <a:t>A ZÁRSZÁMADÁS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789661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751545" y="787461"/>
            <a:ext cx="48047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ÁHT. HELYI ALRENDSZERE</a:t>
            </a:r>
            <a:endParaRPr lang="hu-HU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25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507999" y="1332591"/>
            <a:ext cx="11517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A helyi önkormányzat költségvetése </a:t>
            </a:r>
          </a:p>
          <a:p>
            <a:r>
              <a:rPr lang="hu-HU" sz="3200" dirty="0" smtClean="0"/>
              <a:t> az államháztartás része </a:t>
            </a:r>
          </a:p>
          <a:p>
            <a:r>
              <a:rPr lang="hu-HU" sz="3200" dirty="0" smtClean="0"/>
              <a:t> központi </a:t>
            </a:r>
            <a:r>
              <a:rPr lang="hu-HU" sz="3200" dirty="0" err="1" smtClean="0"/>
              <a:t>ktg.vetéstől</a:t>
            </a:r>
            <a:r>
              <a:rPr lang="hu-HU" sz="3200" dirty="0" smtClean="0"/>
              <a:t> elkülönül, ahhoz központi </a:t>
            </a:r>
            <a:r>
              <a:rPr lang="hu-HU" sz="3200" dirty="0" err="1" smtClean="0"/>
              <a:t>ktg.vetési</a:t>
            </a:r>
            <a:r>
              <a:rPr lang="hu-HU" sz="3200" dirty="0" smtClean="0"/>
              <a:t> támogatásokkal kapcsolódik. </a:t>
            </a:r>
          </a:p>
          <a:p>
            <a:r>
              <a:rPr lang="hu-HU" sz="3200" dirty="0" smtClean="0"/>
              <a:t> gazdálkodás alapja az éves költségvetése </a:t>
            </a:r>
          </a:p>
          <a:p>
            <a:r>
              <a:rPr lang="hu-HU" sz="3200" dirty="0" smtClean="0"/>
              <a:t> Milyen formában jelenik meg? </a:t>
            </a:r>
          </a:p>
          <a:p>
            <a:r>
              <a:rPr lang="hu-HU" sz="3200" dirty="0" smtClean="0"/>
              <a:t> működési hiány nem tervezhető!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1930389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506966" y="1508035"/>
            <a:ext cx="1162037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dirty="0" smtClean="0"/>
              <a:t>A költségvetési rendelet előkészítése, elfogadása KI készíti el? </a:t>
            </a:r>
          </a:p>
          <a:p>
            <a:r>
              <a:rPr lang="hu-HU" sz="3200" dirty="0" smtClean="0"/>
              <a:t>Ki terjeszti elő II.15-ig? </a:t>
            </a:r>
          </a:p>
          <a:p>
            <a:r>
              <a:rPr lang="hu-HU" sz="3200" dirty="0" smtClean="0"/>
              <a:t>Tájékoztatásul mérlegeket és kimutatásokat kell - szöveges indokolással együtt – bemutatni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85718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958109" y="129550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2800" dirty="0" smtClean="0"/>
              <a:t> ÉVKÖZI BESZÁMOLÁS </a:t>
            </a:r>
          </a:p>
          <a:p>
            <a:r>
              <a:rPr lang="hu-HU" sz="2800" dirty="0" smtClean="0"/>
              <a:t> Zárszámadás </a:t>
            </a:r>
          </a:p>
          <a:p>
            <a:r>
              <a:rPr lang="hu-HU" sz="2800" dirty="0" smtClean="0"/>
              <a:t> Rendeletalkotás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302193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274617" y="1360254"/>
            <a:ext cx="95873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800" dirty="0" smtClean="0"/>
              <a:t>A helyi önkormányzat bevételeivel és kiadásaival kapcsolatban a tervezési, gazdálkodási, ellenőrzési, finanszírozási, adatszolgáltatási és beszámolási feladatok ellátásáról az önkormányzati hivatal gondoskodik. 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715717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645621" y="491897"/>
            <a:ext cx="5999206" cy="29546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smtClean="0">
                <a:solidFill>
                  <a:schemeClr val="accent1"/>
                </a:solidFill>
              </a:rPr>
              <a:t>AZ ÖNKORMÁNYZAT FŐBB BEVÉTELEI </a:t>
            </a:r>
          </a:p>
          <a:p>
            <a:endParaRPr lang="hu-HU" dirty="0"/>
          </a:p>
          <a:p>
            <a:pPr lvl="2"/>
            <a:r>
              <a:rPr lang="hu-HU" sz="2400" dirty="0" smtClean="0"/>
              <a:t>1.</a:t>
            </a:r>
          </a:p>
          <a:p>
            <a:pPr lvl="2"/>
            <a:r>
              <a:rPr lang="hu-HU" sz="2400" dirty="0" smtClean="0"/>
              <a:t>2.</a:t>
            </a:r>
          </a:p>
          <a:p>
            <a:pPr lvl="2"/>
            <a:r>
              <a:rPr lang="hu-HU" sz="2400" dirty="0" smtClean="0"/>
              <a:t>3.</a:t>
            </a:r>
          </a:p>
          <a:p>
            <a:pPr lvl="2"/>
            <a:r>
              <a:rPr lang="hu-HU" sz="2400" dirty="0" smtClean="0"/>
              <a:t>4.</a:t>
            </a:r>
          </a:p>
          <a:p>
            <a:pPr lvl="2"/>
            <a:r>
              <a:rPr lang="hu-HU" sz="2400" dirty="0" smtClean="0"/>
              <a:t>5.</a:t>
            </a:r>
          </a:p>
          <a:p>
            <a:pPr lvl="2"/>
            <a:r>
              <a:rPr lang="hu-HU" sz="2400" dirty="0" smtClean="0"/>
              <a:t>6.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385803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0576" y="5980960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410691" y="50118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2400" dirty="0" smtClean="0">
                <a:solidFill>
                  <a:schemeClr val="accent1"/>
                </a:solidFill>
              </a:rPr>
              <a:t>Előkérdések</a:t>
            </a:r>
            <a:endParaRPr lang="hu-H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885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357745" y="1203190"/>
            <a:ext cx="979978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>
                <a:solidFill>
                  <a:schemeClr val="accent1"/>
                </a:solidFill>
              </a:rPr>
              <a:t>AZ ÁLLAMHÁZTARTÁS ELLENŐRZÉSI RENDSZERE </a:t>
            </a:r>
          </a:p>
          <a:p>
            <a:endParaRPr lang="hu-HU" sz="2400" dirty="0" smtClean="0">
              <a:solidFill>
                <a:schemeClr val="accent1"/>
              </a:solidFill>
            </a:endParaRPr>
          </a:p>
          <a:p>
            <a:endParaRPr lang="hu-HU" dirty="0"/>
          </a:p>
          <a:p>
            <a:r>
              <a:rPr lang="hu-HU" dirty="0" smtClean="0"/>
              <a:t>Az államháztartási kontrollok </a:t>
            </a:r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CÉLJA KÜLSŐ ELLENŐRZÉS (ÁSZ, KINCSTÁR, KEHI) </a:t>
            </a:r>
          </a:p>
          <a:p>
            <a:r>
              <a:rPr lang="hu-HU" dirty="0" smtClean="0"/>
              <a:t>BELSŐ ELLENŐRZÉS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44059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637310" y="482845"/>
            <a:ext cx="107973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>
                <a:solidFill>
                  <a:schemeClr val="accent1"/>
                </a:solidFill>
              </a:rPr>
              <a:t>AZ ÁLLAMI SZÁMVEVŐSZÉK </a:t>
            </a:r>
          </a:p>
          <a:p>
            <a:endParaRPr lang="hu-HU" dirty="0"/>
          </a:p>
          <a:p>
            <a:endParaRPr lang="hu-HU" dirty="0" smtClean="0"/>
          </a:p>
          <a:p>
            <a:pPr marL="285750" indent="-285750">
              <a:buFontTx/>
              <a:buChar char="-"/>
            </a:pPr>
            <a:r>
              <a:rPr lang="hu-HU" sz="3200" dirty="0" smtClean="0"/>
              <a:t>az ORSZÁGGYŰLÉS legfőbb pénzügyi és gazdasági ellenőrző szerve, neki alárendelve látja el feladatát - köteles ellenőrzést lefolytatni az Országgyűlés döntése alapján </a:t>
            </a:r>
          </a:p>
          <a:p>
            <a:pPr marL="285750" indent="-285750">
              <a:buFontTx/>
              <a:buChar char="-"/>
            </a:pPr>
            <a:endParaRPr lang="hu-HU" sz="3200" dirty="0"/>
          </a:p>
          <a:p>
            <a:pPr marL="285750" indent="-285750">
              <a:buFontTx/>
              <a:buChar char="-"/>
            </a:pPr>
            <a:r>
              <a:rPr lang="hu-HU" sz="3200" dirty="0" smtClean="0"/>
              <a:t>- ellenőrzést végezhet a Kormány felkérésére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8235802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311563" y="676671"/>
            <a:ext cx="8580583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AZ ÁLLAMI SZÁMVEVŐSZÉK MIT ELLENŐRIZ? </a:t>
            </a:r>
          </a:p>
          <a:p>
            <a:endParaRPr lang="hu-HU" dirty="0"/>
          </a:p>
          <a:p>
            <a:pPr lvl="2"/>
            <a:r>
              <a:rPr lang="hu-HU" sz="2400" dirty="0" smtClean="0"/>
              <a:t>1.</a:t>
            </a:r>
          </a:p>
          <a:p>
            <a:pPr lvl="2"/>
            <a:r>
              <a:rPr lang="hu-HU" sz="2400" dirty="0" smtClean="0"/>
              <a:t>2. </a:t>
            </a:r>
          </a:p>
          <a:p>
            <a:pPr lvl="2"/>
            <a:r>
              <a:rPr lang="hu-HU" sz="2400" dirty="0" smtClean="0"/>
              <a:t>3. </a:t>
            </a:r>
          </a:p>
          <a:p>
            <a:pPr lvl="2"/>
            <a:r>
              <a:rPr lang="hu-HU" sz="2400" dirty="0" smtClean="0"/>
              <a:t>4. </a:t>
            </a:r>
          </a:p>
          <a:p>
            <a:pPr lvl="2"/>
            <a:r>
              <a:rPr lang="hu-HU" sz="2400" dirty="0" smtClean="0"/>
              <a:t>5. </a:t>
            </a:r>
          </a:p>
          <a:p>
            <a:pPr lvl="2"/>
            <a:r>
              <a:rPr lang="hu-HU" sz="2400" dirty="0" smtClean="0"/>
              <a:t>6. </a:t>
            </a:r>
          </a:p>
          <a:p>
            <a:pPr lvl="2"/>
            <a:r>
              <a:rPr lang="hu-HU" sz="2400" dirty="0" smtClean="0"/>
              <a:t>7.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5700915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763187" y="722807"/>
            <a:ext cx="5341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Kormányzati Ellenőrzési Hivatal </a:t>
            </a:r>
            <a:endParaRPr lang="hu-HU" sz="2800" dirty="0">
              <a:solidFill>
                <a:schemeClr val="accent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2878573" y="2292988"/>
            <a:ext cx="6089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KEHI főbb ellenőrzései </a:t>
            </a:r>
          </a:p>
          <a:p>
            <a:endParaRPr lang="hu-HU" sz="2400" dirty="0"/>
          </a:p>
          <a:p>
            <a:pPr lvl="2"/>
            <a:r>
              <a:rPr lang="hu-HU" sz="2400" dirty="0" smtClean="0"/>
              <a:t>1. </a:t>
            </a:r>
          </a:p>
          <a:p>
            <a:pPr lvl="2"/>
            <a:r>
              <a:rPr lang="hu-HU" sz="2400" dirty="0" smtClean="0"/>
              <a:t>2. </a:t>
            </a:r>
          </a:p>
          <a:p>
            <a:pPr lvl="2"/>
            <a:r>
              <a:rPr lang="hu-HU" sz="2400" dirty="0" smtClean="0"/>
              <a:t>3. </a:t>
            </a:r>
          </a:p>
          <a:p>
            <a:pPr lvl="2"/>
            <a:r>
              <a:rPr lang="hu-HU" sz="2400" dirty="0" smtClean="0"/>
              <a:t>4. </a:t>
            </a:r>
          </a:p>
          <a:p>
            <a:pPr lvl="2"/>
            <a:r>
              <a:rPr lang="hu-HU" sz="2400" dirty="0" smtClean="0"/>
              <a:t>5. </a:t>
            </a:r>
          </a:p>
          <a:p>
            <a:pPr lvl="2"/>
            <a:r>
              <a:rPr lang="hu-HU" sz="2400" dirty="0" smtClean="0"/>
              <a:t>6.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315382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858982" y="898574"/>
            <a:ext cx="96427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>
                <a:solidFill>
                  <a:schemeClr val="accent1"/>
                </a:solidFill>
              </a:rPr>
              <a:t>KÖLTSÉGVETÉSI TANÁCS</a:t>
            </a:r>
          </a:p>
          <a:p>
            <a:r>
              <a:rPr lang="hu-HU" sz="2400" dirty="0" smtClean="0"/>
              <a:t> </a:t>
            </a:r>
          </a:p>
          <a:p>
            <a:r>
              <a:rPr lang="hu-HU" sz="2400" dirty="0" smtClean="0"/>
              <a:t> KI nevezi ki a Költségvetési Tanács elnökét? </a:t>
            </a:r>
          </a:p>
          <a:p>
            <a:r>
              <a:rPr lang="hu-HU" sz="2400" dirty="0" smtClean="0"/>
              <a:t> Költségvetési Tanács - biztosítja a magas színvonalú gazdasági kormányzást - ¼ évente vizsgálja az adósságszabály teljesülését - minden a költségvetési tv-t érintő tv-el kapcsolatban vétójoggal rendelkezik. </a:t>
            </a:r>
          </a:p>
          <a:p>
            <a:r>
              <a:rPr lang="hu-HU" sz="2400" dirty="0" smtClean="0"/>
              <a:t> Kormány a központi költségvetésről szóló </a:t>
            </a:r>
            <a:r>
              <a:rPr lang="hu-HU" sz="2400" dirty="0" err="1" smtClean="0"/>
              <a:t>tvjavaslatot</a:t>
            </a:r>
            <a:r>
              <a:rPr lang="hu-HU" sz="2400" dirty="0" smtClean="0"/>
              <a:t> is egyezteti a Költségvetési Tanáccsal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116286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Szövegdoboz 1"/>
          <p:cNvSpPr txBox="1"/>
          <p:nvPr/>
        </p:nvSpPr>
        <p:spPr>
          <a:xfrm>
            <a:off x="3463636" y="2549237"/>
            <a:ext cx="4330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/>
              <a:t>Köszönöm a figyelmet!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926147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080655" y="648963"/>
            <a:ext cx="88576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Milyen költségvetési gazdálkodás kell?</a:t>
            </a:r>
          </a:p>
          <a:p>
            <a:r>
              <a:rPr lang="hu-HU" sz="28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smtClean="0"/>
              <a:t>A FELELŐSSÉG elsődlegesen kié?</a:t>
            </a:r>
            <a:endParaRPr lang="hu-HU" sz="2800" dirty="0"/>
          </a:p>
        </p:txBody>
      </p:sp>
      <p:sp>
        <p:nvSpPr>
          <p:cNvPr id="6" name="Lefelé nyíl 5"/>
          <p:cNvSpPr/>
          <p:nvPr/>
        </p:nvSpPr>
        <p:spPr>
          <a:xfrm>
            <a:off x="4784436" y="3362036"/>
            <a:ext cx="581891" cy="10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3675135" y="4918231"/>
            <a:ext cx="3211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ALAPTÖRVÉNY</a:t>
            </a:r>
            <a:endParaRPr lang="hu-H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0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794327" y="907626"/>
            <a:ext cx="1117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 smtClean="0">
                <a:solidFill>
                  <a:schemeClr val="accent1"/>
                </a:solidFill>
              </a:rPr>
              <a:t>ORSZÁGGYŰLÉS</a:t>
            </a:r>
          </a:p>
          <a:p>
            <a:endParaRPr lang="hu-HU" sz="2800" dirty="0"/>
          </a:p>
          <a:p>
            <a:endParaRPr lang="hu-HU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smtClean="0"/>
              <a:t>Milyen központi KÖLTSÉGVETÉSI TÖRVÉNYT nem fogadhat el?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 smtClean="0"/>
              <a:t> Milyen kölcsön nem vehető fel?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73979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007435" y="704381"/>
            <a:ext cx="11055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KÖZPÉNZEK </a:t>
            </a:r>
          </a:p>
          <a:p>
            <a:endParaRPr lang="hu-HU" sz="3200" dirty="0"/>
          </a:p>
          <a:p>
            <a:r>
              <a:rPr lang="hu-HU" sz="3200" dirty="0" smtClean="0"/>
              <a:t>A központi költségvetésből támogatás, - szerződés alapján - kifizetés feltétele?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44954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0576" y="5980960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410691" y="50118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2400" dirty="0" smtClean="0">
                <a:solidFill>
                  <a:schemeClr val="accent1"/>
                </a:solidFill>
              </a:rPr>
              <a:t>AZ ÁLLAMHÁZTARTÁS ALRENDSZEREI (költségvetésük) </a:t>
            </a:r>
            <a:endParaRPr lang="hu-H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4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534935" y="205571"/>
            <a:ext cx="3931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ÁLLAMHÁZTARTÁS</a:t>
            </a:r>
            <a:endParaRPr lang="hu-HU" sz="3200" dirty="0">
              <a:solidFill>
                <a:schemeClr val="accent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2595418" y="1021853"/>
            <a:ext cx="873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- </a:t>
            </a:r>
            <a:r>
              <a:rPr lang="hu-HU" sz="2400" b="1" dirty="0" smtClean="0"/>
              <a:t>tevékenység</a:t>
            </a:r>
            <a:r>
              <a:rPr lang="hu-HU" sz="2400" dirty="0" smtClean="0"/>
              <a:t>, amellyel az állam a bevételeit beszedi és összegyűjti </a:t>
            </a:r>
            <a:r>
              <a:rPr lang="hu-HU" sz="2400" b="1" dirty="0" smtClean="0"/>
              <a:t>az állami költségvetésbe</a:t>
            </a:r>
            <a:r>
              <a:rPr lang="hu-HU" sz="2400" dirty="0" smtClean="0"/>
              <a:t>, mint pénzalapba, majd azt felhasználja kiadásai teljesítésére</a:t>
            </a:r>
            <a:endParaRPr lang="hu-HU" sz="2400" dirty="0"/>
          </a:p>
        </p:txBody>
      </p:sp>
      <p:sp>
        <p:nvSpPr>
          <p:cNvPr id="4" name="Téglalap 3"/>
          <p:cNvSpPr/>
          <p:nvPr/>
        </p:nvSpPr>
        <p:spPr>
          <a:xfrm>
            <a:off x="2595418" y="2311600"/>
            <a:ext cx="91255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hu-HU" sz="2400" dirty="0" smtClean="0"/>
              <a:t>Áht. Szerint: </a:t>
            </a:r>
          </a:p>
          <a:p>
            <a:r>
              <a:rPr lang="hu-HU" sz="2400" dirty="0" smtClean="0"/>
              <a:t>Az államháztartás a közfeladatok ellátásának egységes szervezeti, tervezési, gazdálkodási, ellenőrzési, finanszírozási, adatszolgáltatási és beszámolási szabályok szerint működő </a:t>
            </a:r>
            <a:r>
              <a:rPr lang="hu-HU" sz="2400" b="1" dirty="0" smtClean="0"/>
              <a:t>rendszere.</a:t>
            </a:r>
            <a:endParaRPr lang="hu-HU" sz="2400" b="1" dirty="0"/>
          </a:p>
        </p:txBody>
      </p:sp>
      <p:sp>
        <p:nvSpPr>
          <p:cNvPr id="6" name="Téglalap 5"/>
          <p:cNvSpPr/>
          <p:nvPr/>
        </p:nvSpPr>
        <p:spPr>
          <a:xfrm>
            <a:off x="2561316" y="4355617"/>
            <a:ext cx="91255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 Az állam gazdálkodási rendszerének egésze, az állam funkcióinak ellátását szolgálja </a:t>
            </a:r>
          </a:p>
          <a:p>
            <a:endParaRPr lang="hu-HU" sz="2400" dirty="0" smtClean="0"/>
          </a:p>
          <a:p>
            <a:endParaRPr lang="hu-HU" sz="2400" dirty="0"/>
          </a:p>
          <a:p>
            <a:r>
              <a:rPr lang="hu-HU" sz="2400" dirty="0" smtClean="0">
                <a:solidFill>
                  <a:schemeClr val="accent1"/>
                </a:solidFill>
              </a:rPr>
              <a:t>Mit foglal magába?</a:t>
            </a:r>
            <a:endParaRPr lang="hu-H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31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/>
              <a:t>Az államháztartás alapelvei</a:t>
            </a:r>
            <a:endParaRPr lang="ko-KR" altLang="en-US" dirty="0"/>
          </a:p>
        </p:txBody>
      </p:sp>
      <p:sp>
        <p:nvSpPr>
          <p:cNvPr id="5" name="Oval 4"/>
          <p:cNvSpPr/>
          <p:nvPr/>
        </p:nvSpPr>
        <p:spPr>
          <a:xfrm>
            <a:off x="777737" y="1988777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Oval 5"/>
          <p:cNvSpPr/>
          <p:nvPr/>
        </p:nvSpPr>
        <p:spPr>
          <a:xfrm>
            <a:off x="777737" y="3582829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Oval 6"/>
          <p:cNvSpPr/>
          <p:nvPr/>
        </p:nvSpPr>
        <p:spPr>
          <a:xfrm>
            <a:off x="777737" y="5176880"/>
            <a:ext cx="812297" cy="812297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967030" y="2176258"/>
            <a:ext cx="433711" cy="43733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9" name="Rectangle 16"/>
          <p:cNvSpPr/>
          <p:nvPr/>
        </p:nvSpPr>
        <p:spPr>
          <a:xfrm rot="2700000">
            <a:off x="1029051" y="5305441"/>
            <a:ext cx="309667" cy="55517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Rectangle 9"/>
          <p:cNvSpPr/>
          <p:nvPr/>
        </p:nvSpPr>
        <p:spPr>
          <a:xfrm>
            <a:off x="999615" y="3806673"/>
            <a:ext cx="389741" cy="3648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Oval 10"/>
          <p:cNvSpPr/>
          <p:nvPr/>
        </p:nvSpPr>
        <p:spPr>
          <a:xfrm>
            <a:off x="4470354" y="1988776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Oval 11"/>
          <p:cNvSpPr/>
          <p:nvPr/>
        </p:nvSpPr>
        <p:spPr>
          <a:xfrm>
            <a:off x="4470354" y="3582828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Oval 12"/>
          <p:cNvSpPr/>
          <p:nvPr/>
        </p:nvSpPr>
        <p:spPr>
          <a:xfrm>
            <a:off x="4470354" y="5176878"/>
            <a:ext cx="812297" cy="812297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Donut 24"/>
          <p:cNvSpPr/>
          <p:nvPr/>
        </p:nvSpPr>
        <p:spPr>
          <a:xfrm>
            <a:off x="4647603" y="2164160"/>
            <a:ext cx="457799" cy="46152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15" name="Teardrop 6"/>
          <p:cNvSpPr/>
          <p:nvPr/>
        </p:nvSpPr>
        <p:spPr>
          <a:xfrm rot="8100000">
            <a:off x="4677562" y="3800206"/>
            <a:ext cx="397881" cy="397881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6" name="Rounded Rectangle 7"/>
          <p:cNvSpPr/>
          <p:nvPr/>
        </p:nvSpPr>
        <p:spPr>
          <a:xfrm>
            <a:off x="4653731" y="5372607"/>
            <a:ext cx="465048" cy="40133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grpSp>
        <p:nvGrpSpPr>
          <p:cNvPr id="17" name="Group 16"/>
          <p:cNvGrpSpPr/>
          <p:nvPr/>
        </p:nvGrpSpPr>
        <p:grpSpPr>
          <a:xfrm>
            <a:off x="1795866" y="1930241"/>
            <a:ext cx="2429527" cy="1175589"/>
            <a:chOff x="1472558" y="1010101"/>
            <a:chExt cx="2765965" cy="881692"/>
          </a:xfrm>
        </p:grpSpPr>
        <p:sp>
          <p:nvSpPr>
            <p:cNvPr id="18" name="TextBox 17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Az egységesség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5866" y="3524293"/>
            <a:ext cx="2429527" cy="1175589"/>
            <a:chOff x="1472558" y="1010101"/>
            <a:chExt cx="2765965" cy="881692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valódiság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95866" y="5118344"/>
            <a:ext cx="2429527" cy="1175589"/>
            <a:chOff x="1472558" y="1010101"/>
            <a:chExt cx="2765965" cy="881692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részletesség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490677" y="1930240"/>
            <a:ext cx="2429527" cy="1175589"/>
            <a:chOff x="1472558" y="1010101"/>
            <a:chExt cx="2765965" cy="881692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Teljesség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90677" y="3524292"/>
            <a:ext cx="2429527" cy="1175589"/>
            <a:chOff x="1472558" y="1010101"/>
            <a:chExt cx="2765965" cy="881692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1010101"/>
              <a:ext cx="2765965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Nyilvánosság elve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490677" y="4995232"/>
            <a:ext cx="2775868" cy="1298698"/>
            <a:chOff x="1472558" y="917769"/>
            <a:chExt cx="3160267" cy="974024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68545"/>
              <a:ext cx="2765965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17769"/>
              <a:ext cx="3160267" cy="438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hu-H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Az éves költségvetés alapján való gazdálkodás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6" name="Kép 35">
            <a:extLst>
              <a:ext uri="{FF2B5EF4-FFF2-40B4-BE49-F238E27FC236}">
                <a16:creationId xmlns:a16="http://schemas.microsoft.com/office/drawing/2014/main" id="{7C8E7AE3-5E24-41F9-A775-E694E3857A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4104" y="5916460"/>
            <a:ext cx="576064" cy="607923"/>
          </a:xfrm>
          <a:prstGeom prst="rect">
            <a:avLst/>
          </a:prstGeom>
        </p:spPr>
      </p:pic>
      <p:sp>
        <p:nvSpPr>
          <p:cNvPr id="4" name="Szöveg hely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167259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720</Words>
  <Application>Microsoft Office PowerPoint</Application>
  <PresentationFormat>Szélesvásznú</PresentationFormat>
  <Paragraphs>162</Paragraphs>
  <Slides>35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3</vt:i4>
      </vt:variant>
      <vt:variant>
        <vt:lpstr>Diacímek</vt:lpstr>
      </vt:variant>
      <vt:variant>
        <vt:i4>35</vt:i4>
      </vt:variant>
    </vt:vector>
  </HeadingPairs>
  <TitlesOfParts>
    <vt:vector size="41" baseType="lpstr">
      <vt:lpstr>맑은 고딕</vt:lpstr>
      <vt:lpstr>Arial</vt:lpstr>
      <vt:lpstr>Arial Unicode MS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Oktató</dc:creator>
  <cp:lastModifiedBy>Oktató</cp:lastModifiedBy>
  <cp:revision>9</cp:revision>
  <dcterms:created xsi:type="dcterms:W3CDTF">2020-08-26T16:27:43Z</dcterms:created>
  <dcterms:modified xsi:type="dcterms:W3CDTF">2020-08-27T07:19:31Z</dcterms:modified>
</cp:coreProperties>
</file>